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3" r:id="rId3"/>
    <p:sldId id="262" r:id="rId4"/>
    <p:sldId id="271" r:id="rId5"/>
    <p:sldId id="272" r:id="rId6"/>
    <p:sldId id="267" r:id="rId7"/>
    <p:sldId id="268" r:id="rId8"/>
    <p:sldId id="264" r:id="rId9"/>
    <p:sldId id="274" r:id="rId10"/>
    <p:sldId id="265" r:id="rId11"/>
    <p:sldId id="266" r:id="rId12"/>
    <p:sldId id="275" r:id="rId13"/>
    <p:sldId id="269" r:id="rId14"/>
    <p:sldId id="277" r:id="rId15"/>
    <p:sldId id="270" r:id="rId16"/>
    <p:sldId id="273" r:id="rId17"/>
    <p:sldId id="276" r:id="rId18"/>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56" autoAdjust="0"/>
    <p:restoredTop sz="94740"/>
  </p:normalViewPr>
  <p:slideViewPr>
    <p:cSldViewPr snapToGrid="0" snapToObjects="1">
      <p:cViewPr varScale="1">
        <p:scale>
          <a:sx n="68" d="100"/>
          <a:sy n="68" d="100"/>
        </p:scale>
        <p:origin x="67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1C8B4E-A441-FD48-865B-2B714DC7A73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36C3C347-F152-5B42-A879-4738BD41F0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1F736498-AB4A-D54C-941A-F0E0FC0F1905}"/>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C260756C-170D-8746-B657-CA51E8026B4E}"/>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DBFF8E06-8AF0-D743-8E51-2A3AE6AAC05D}"/>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4179750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5CFDF0-3561-9B4C-B0FA-5E39F4E5F88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0AF929B6-6164-6D4E-8ED2-8540419252F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5937522F-F46F-D447-B027-CC975EF50CCC}"/>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85934229-4C8B-CB47-991C-F853281E50D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272C112E-47C5-5F42-B768-F11F5E5CD2CE}"/>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235523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A8C9437-6D8C-754E-9E2C-528A2FF482C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768F63DE-7997-7A43-B900-A1872C8AC98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5D12425-1647-A040-91AD-435D5CD05624}"/>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CF66BB0D-0E69-F446-8C8F-37133200C89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1BB3FC38-62E8-A845-8BC1-969083160375}"/>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292387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2C6486-895A-4F4E-9884-8EBEA82001E5}"/>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1D7D0E2-D436-DD44-907E-BC4453CF844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981D769-1D42-464D-8506-B56A30704215}"/>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4812D2F2-8A53-894A-9209-3CC146CFCA5B}"/>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FD5EC06F-80A5-E74A-AB65-2B16957AEA8F}"/>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80405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233B37-9527-0B48-9439-F7333DAAAE0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6D7DFE61-1538-7B4F-A89E-2ED51D151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32FAF30-7EFA-3C43-B416-641220DD9074}"/>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58419427-0C3A-0240-872B-CDC3E571264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40FE207-5341-4749-A2B6-9D41F8FBDBC5}"/>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982803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FA161E-C83B-E848-9220-67B964BD4A9D}"/>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90D9E642-92D5-AB44-B163-33F7BE1226F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0B3D0DAE-ED23-424D-B31D-C4F50A3EF46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E0C9E114-9522-6D45-BA2D-0E4AEE65D9EF}"/>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6" name="Marcador de pie de página 5">
            <a:extLst>
              <a:ext uri="{FF2B5EF4-FFF2-40B4-BE49-F238E27FC236}">
                <a16:creationId xmlns:a16="http://schemas.microsoft.com/office/drawing/2014/main" id="{241B5712-119F-0F42-8CF9-D3A44C6760B8}"/>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CBB52A9D-279D-A346-A5F7-EB09441E2FFE}"/>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925523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19F36F-F47A-384D-AF60-50F6A9C39B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BD896DCD-EDE1-A142-9295-B368C0F061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146E76E-243F-3445-980E-ACACF80CC18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190FDA21-F94C-8444-826C-8C6D38DBA6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87C0C30-BB29-E54B-86DE-DC10C2034A1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58706D1-54C1-DB42-82D3-FE164E48BA29}"/>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8" name="Marcador de pie de página 7">
            <a:extLst>
              <a:ext uri="{FF2B5EF4-FFF2-40B4-BE49-F238E27FC236}">
                <a16:creationId xmlns:a16="http://schemas.microsoft.com/office/drawing/2014/main" id="{926FB9FA-69B9-5C4B-8188-403F343DF3F5}"/>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89B25B9F-769F-7143-A242-F84E10455F0C}"/>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476258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33C068-2270-344F-AE36-909940C5114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CD0AA040-73AD-0644-9834-CFE1CF6633EF}"/>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4" name="Marcador de pie de página 3">
            <a:extLst>
              <a:ext uri="{FF2B5EF4-FFF2-40B4-BE49-F238E27FC236}">
                <a16:creationId xmlns:a16="http://schemas.microsoft.com/office/drawing/2014/main" id="{86325A1E-2D7C-1044-80CA-B7D75196765A}"/>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365CCF08-8293-0046-9E65-DBFA3046B44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03813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E38A6D1-331C-424A-B8F8-FD2E8D311B9E}"/>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3" name="Marcador de pie de página 2">
            <a:extLst>
              <a:ext uri="{FF2B5EF4-FFF2-40B4-BE49-F238E27FC236}">
                <a16:creationId xmlns:a16="http://schemas.microsoft.com/office/drawing/2014/main" id="{B01B573B-6BFB-AF4A-926E-0CEAE362FCB1}"/>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426EE4CE-F40E-1141-97DC-93719143101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431036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65ABAC-209C-1947-B828-47ACC1CB965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022286E6-1C11-804C-BF22-BCDF3055C2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42826723-3A90-BD41-86A6-A31A3DD422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0CDA60D-842C-6349-85C4-6115ABEA7DA0}"/>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6" name="Marcador de pie de página 5">
            <a:extLst>
              <a:ext uri="{FF2B5EF4-FFF2-40B4-BE49-F238E27FC236}">
                <a16:creationId xmlns:a16="http://schemas.microsoft.com/office/drawing/2014/main" id="{540A7082-8124-FE41-9600-3C391AD4F73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798B0A32-C7BE-994C-8DCD-C1FEECF896BC}"/>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3089891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7C10D7-99C9-2A49-BE85-40C748214E2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71D18910-3B9E-1344-B043-FE903124BF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50F0096C-2296-304A-B6D3-7727123782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0F33DA1-7B03-4345-8184-0B8EC1002535}"/>
              </a:ext>
            </a:extLst>
          </p:cNvPr>
          <p:cNvSpPr>
            <a:spLocks noGrp="1"/>
          </p:cNvSpPr>
          <p:nvPr>
            <p:ph type="dt" sz="half" idx="10"/>
          </p:nvPr>
        </p:nvSpPr>
        <p:spPr/>
        <p:txBody>
          <a:bodyPr/>
          <a:lstStyle/>
          <a:p>
            <a:fld id="{6F660E00-8CE3-1A43-9E20-FF5DEFA07353}" type="datetimeFigureOut">
              <a:rPr lang="es-EC" smtClean="0"/>
              <a:t>3/8/2021</a:t>
            </a:fld>
            <a:endParaRPr lang="es-EC"/>
          </a:p>
        </p:txBody>
      </p:sp>
      <p:sp>
        <p:nvSpPr>
          <p:cNvPr id="6" name="Marcador de pie de página 5">
            <a:extLst>
              <a:ext uri="{FF2B5EF4-FFF2-40B4-BE49-F238E27FC236}">
                <a16:creationId xmlns:a16="http://schemas.microsoft.com/office/drawing/2014/main" id="{C7D22703-0F2B-B041-97FE-42BE91DC5FF4}"/>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D8C504F4-25BC-1B42-BC04-F80176B03BD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217173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2079116-7A25-6D4A-9C75-0979D26D2A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3D2714E3-8B92-4145-B8A5-E496DF906C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AE60447-AB79-7445-AC28-8E4E26183C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60E00-8CE3-1A43-9E20-FF5DEFA07353}" type="datetimeFigureOut">
              <a:rPr lang="es-EC" smtClean="0"/>
              <a:t>3/8/2021</a:t>
            </a:fld>
            <a:endParaRPr lang="es-EC"/>
          </a:p>
        </p:txBody>
      </p:sp>
      <p:sp>
        <p:nvSpPr>
          <p:cNvPr id="5" name="Marcador de pie de página 4">
            <a:extLst>
              <a:ext uri="{FF2B5EF4-FFF2-40B4-BE49-F238E27FC236}">
                <a16:creationId xmlns:a16="http://schemas.microsoft.com/office/drawing/2014/main" id="{4B7D9313-3954-614F-806A-EF7D584C79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4A03083B-E5AB-3F43-A98B-DB4EB57D06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EB6DA6-1053-C647-9E77-B42FB131DB4B}" type="slidenum">
              <a:rPr lang="es-EC" smtClean="0"/>
              <a:t>‹Nº›</a:t>
            </a:fld>
            <a:endParaRPr lang="es-EC"/>
          </a:p>
        </p:txBody>
      </p:sp>
    </p:spTree>
    <p:extLst>
      <p:ext uri="{BB962C8B-B14F-4D97-AF65-F5344CB8AC3E}">
        <p14:creationId xmlns:p14="http://schemas.microsoft.com/office/powerpoint/2010/main" val="3264278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042C09-2D22-6240-BA02-E9B6723D67B5}"/>
              </a:ext>
            </a:extLst>
          </p:cNvPr>
          <p:cNvSpPr>
            <a:spLocks noGrp="1"/>
          </p:cNvSpPr>
          <p:nvPr>
            <p:ph type="ctrTitle"/>
          </p:nvPr>
        </p:nvSpPr>
        <p:spPr>
          <a:xfrm>
            <a:off x="0" y="4114584"/>
            <a:ext cx="5717059" cy="2387600"/>
          </a:xfrm>
        </p:spPr>
        <p:txBody>
          <a:bodyPr>
            <a:normAutofit fontScale="90000"/>
          </a:bodyPr>
          <a:lstStyle/>
          <a:p>
            <a:r>
              <a:rPr lang="es-ES" sz="4800" dirty="0">
                <a:solidFill>
                  <a:schemeClr val="bg1"/>
                </a:solidFill>
                <a:latin typeface="Calibri" panose="020F0502020204030204" pitchFamily="34" charset="0"/>
              </a:rPr>
              <a:t>"Casos exitosos de transferencia tecnológica en el ámbito de la formación técnica y tecnológica, relacionado a proyectos de vinculación con la sociedad"</a:t>
            </a:r>
            <a:endParaRPr lang="es-EC" sz="4800" b="1" dirty="0">
              <a:solidFill>
                <a:schemeClr val="bg1"/>
              </a:solidFill>
            </a:endParaRPr>
          </a:p>
        </p:txBody>
      </p:sp>
    </p:spTree>
    <p:extLst>
      <p:ext uri="{BB962C8B-B14F-4D97-AF65-F5344CB8AC3E}">
        <p14:creationId xmlns:p14="http://schemas.microsoft.com/office/powerpoint/2010/main" val="309049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7E917E20-3A5B-4542-8D34-609252E8B05B}"/>
              </a:ext>
            </a:extLst>
          </p:cNvPr>
          <p:cNvSpPr>
            <a:spLocks noGrp="1"/>
          </p:cNvSpPr>
          <p:nvPr>
            <p:ph type="title"/>
          </p:nvPr>
        </p:nvSpPr>
        <p:spPr/>
        <p:txBody>
          <a:bodyPr/>
          <a:lstStyle/>
          <a:p>
            <a:r>
              <a:rPr lang="es-ES" dirty="0"/>
              <a:t>Componentes del proyecto:</a:t>
            </a:r>
            <a:endParaRPr lang="es-EC" dirty="0"/>
          </a:p>
        </p:txBody>
      </p:sp>
      <p:sp>
        <p:nvSpPr>
          <p:cNvPr id="6" name="Marcador de contenido 5">
            <a:extLst>
              <a:ext uri="{FF2B5EF4-FFF2-40B4-BE49-F238E27FC236}">
                <a16:creationId xmlns:a16="http://schemas.microsoft.com/office/drawing/2014/main" id="{8617F9B8-4650-4018-8AB3-51658F2C6D48}"/>
              </a:ext>
            </a:extLst>
          </p:cNvPr>
          <p:cNvSpPr>
            <a:spLocks noGrp="1"/>
          </p:cNvSpPr>
          <p:nvPr>
            <p:ph idx="1"/>
          </p:nvPr>
        </p:nvSpPr>
        <p:spPr/>
        <p:txBody>
          <a:bodyPr>
            <a:normAutofit fontScale="92500" lnSpcReduction="10000"/>
          </a:bodyPr>
          <a:lstStyle/>
          <a:p>
            <a:r>
              <a:rPr lang="es-ES" dirty="0"/>
              <a:t>Número de capacitadores: 8 estudiantes.</a:t>
            </a:r>
          </a:p>
          <a:p>
            <a:r>
              <a:rPr lang="es-ES" dirty="0"/>
              <a:t>Fases de capacitación: 2</a:t>
            </a:r>
          </a:p>
          <a:p>
            <a:r>
              <a:rPr lang="es-ES" dirty="0"/>
              <a:t>Temas abarcados:</a:t>
            </a:r>
          </a:p>
          <a:p>
            <a:pPr lvl="1"/>
            <a:r>
              <a:rPr lang="es-ES" dirty="0"/>
              <a:t>Cómo implementar una página web en </a:t>
            </a:r>
            <a:r>
              <a:rPr lang="es-ES" dirty="0" err="1"/>
              <a:t>Wordpress</a:t>
            </a:r>
            <a:r>
              <a:rPr lang="es-ES" dirty="0"/>
              <a:t> y manejo de programas de apoyo para la aplicación web.</a:t>
            </a:r>
          </a:p>
          <a:p>
            <a:pPr lvl="1"/>
            <a:r>
              <a:rPr lang="es-ES" dirty="0"/>
              <a:t>Adquisición de un dominio y elección de alojamiento web.</a:t>
            </a:r>
          </a:p>
          <a:p>
            <a:pPr lvl="1"/>
            <a:r>
              <a:rPr lang="es-ES" dirty="0"/>
              <a:t>Diseño y desarrollo de la página web.</a:t>
            </a:r>
          </a:p>
          <a:p>
            <a:pPr lvl="1"/>
            <a:r>
              <a:rPr lang="es-ES" dirty="0"/>
              <a:t>Instalación de herramientas digitales para la plataforma WordPress.</a:t>
            </a:r>
          </a:p>
          <a:p>
            <a:pPr lvl="1"/>
            <a:r>
              <a:rPr kumimoji="0" lang="es-ES" altLang="es-EC" sz="2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Implementación del sitio web en Google.</a:t>
            </a:r>
            <a:r>
              <a:rPr kumimoji="0" lang="es-EC" altLang="es-EC" sz="3200" b="0" i="0" u="none" strike="noStrike" cap="none" normalizeH="0" baseline="0" dirty="0">
                <a:ln>
                  <a:noFill/>
                </a:ln>
                <a:solidFill>
                  <a:schemeClr val="tx1"/>
                </a:solidFill>
                <a:effectLst/>
                <a:latin typeface="Arial" panose="020B0604020202020204" pitchFamily="34" charset="0"/>
              </a:rPr>
              <a:t> </a:t>
            </a:r>
            <a:endParaRPr lang="es-ES" dirty="0"/>
          </a:p>
          <a:p>
            <a:r>
              <a:rPr lang="es-ES" dirty="0"/>
              <a:t>Equipos e infraestructura son aporte de la asociación “Centro Cultural Comité del Pueblo”</a:t>
            </a:r>
          </a:p>
          <a:p>
            <a:pPr lvl="1"/>
            <a:endParaRPr lang="es-ES" dirty="0"/>
          </a:p>
          <a:p>
            <a:pPr lvl="1"/>
            <a:endParaRPr lang="es-EC" dirty="0"/>
          </a:p>
        </p:txBody>
      </p:sp>
    </p:spTree>
    <p:extLst>
      <p:ext uri="{BB962C8B-B14F-4D97-AF65-F5344CB8AC3E}">
        <p14:creationId xmlns:p14="http://schemas.microsoft.com/office/powerpoint/2010/main" val="3964506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F0C205-C718-4EEA-AC49-AE313263D0BB}"/>
              </a:ext>
            </a:extLst>
          </p:cNvPr>
          <p:cNvSpPr>
            <a:spLocks noGrp="1"/>
          </p:cNvSpPr>
          <p:nvPr>
            <p:ph type="title"/>
          </p:nvPr>
        </p:nvSpPr>
        <p:spPr/>
        <p:txBody>
          <a:bodyPr/>
          <a:lstStyle/>
          <a:p>
            <a:r>
              <a:rPr lang="es-ES" dirty="0"/>
              <a:t>Principales actividades:</a:t>
            </a:r>
            <a:endParaRPr lang="es-EC" dirty="0"/>
          </a:p>
        </p:txBody>
      </p:sp>
      <p:sp>
        <p:nvSpPr>
          <p:cNvPr id="3" name="Marcador de contenido 2">
            <a:extLst>
              <a:ext uri="{FF2B5EF4-FFF2-40B4-BE49-F238E27FC236}">
                <a16:creationId xmlns:a16="http://schemas.microsoft.com/office/drawing/2014/main" id="{B0468F4E-E7E9-4279-AA89-893920856087}"/>
              </a:ext>
            </a:extLst>
          </p:cNvPr>
          <p:cNvSpPr>
            <a:spLocks noGrp="1"/>
          </p:cNvSpPr>
          <p:nvPr>
            <p:ph idx="1"/>
          </p:nvPr>
        </p:nvSpPr>
        <p:spPr>
          <a:xfrm>
            <a:off x="838200" y="1825625"/>
            <a:ext cx="7052187" cy="4351338"/>
          </a:xfrm>
        </p:spPr>
        <p:txBody>
          <a:bodyPr>
            <a:normAutofit fontScale="85000" lnSpcReduction="20000"/>
          </a:bodyPr>
          <a:lstStyle/>
          <a:p>
            <a:pPr marL="514350" indent="-514350">
              <a:buFont typeface="+mj-lt"/>
              <a:buAutoNum type="arabicPeriod"/>
            </a:pPr>
            <a:r>
              <a:rPr lang="es-ES" dirty="0"/>
              <a:t>Evaluación y clasificación de futuros capacitados según su nivel de conocimientos respecto de la temática a desarrollar. (bajo, medio alto)</a:t>
            </a:r>
          </a:p>
          <a:p>
            <a:pPr marL="514350" indent="-514350">
              <a:buFont typeface="+mj-lt"/>
              <a:buAutoNum type="arabicPeriod"/>
            </a:pPr>
            <a:r>
              <a:rPr lang="es-ES" dirty="0"/>
              <a:t>Evaluación de estado de software y hardware de computadoras destinadas para desarrollo de capacitaciones.</a:t>
            </a:r>
          </a:p>
          <a:p>
            <a:pPr marL="514350" indent="-514350">
              <a:buFont typeface="+mj-lt"/>
              <a:buAutoNum type="arabicPeriod"/>
            </a:pPr>
            <a:r>
              <a:rPr lang="es-ES" dirty="0"/>
              <a:t>Planificación temática de jornadas permanentes de capacitación según nivel asignado (2 horas diarias por nivel)</a:t>
            </a:r>
          </a:p>
          <a:p>
            <a:pPr marL="514350" indent="-514350">
              <a:buFont typeface="+mj-lt"/>
              <a:buAutoNum type="arabicPeriod"/>
            </a:pPr>
            <a:r>
              <a:rPr lang="es-EC" dirty="0"/>
              <a:t>Realización de capacitaciones y acompañamiento según horarios planificados.</a:t>
            </a:r>
          </a:p>
          <a:p>
            <a:pPr marL="514350" indent="-514350">
              <a:buFont typeface="+mj-lt"/>
              <a:buAutoNum type="arabicPeriod"/>
            </a:pPr>
            <a:r>
              <a:rPr lang="es-EC" dirty="0"/>
              <a:t>Evaluación práctica y continua de conocimientos tecnológicos adquiridos.</a:t>
            </a:r>
          </a:p>
        </p:txBody>
      </p:sp>
      <p:pic>
        <p:nvPicPr>
          <p:cNvPr id="4" name="Imagen 3">
            <a:extLst>
              <a:ext uri="{FF2B5EF4-FFF2-40B4-BE49-F238E27FC236}">
                <a16:creationId xmlns:a16="http://schemas.microsoft.com/office/drawing/2014/main" id="{E72ADE6E-B60F-4C7D-BA13-C96C4113725B}"/>
              </a:ext>
            </a:extLst>
          </p:cNvPr>
          <p:cNvPicPr>
            <a:picLocks noChangeAspect="1"/>
          </p:cNvPicPr>
          <p:nvPr/>
        </p:nvPicPr>
        <p:blipFill>
          <a:blip r:embed="rId2"/>
          <a:stretch>
            <a:fillRect/>
          </a:stretch>
        </p:blipFill>
        <p:spPr>
          <a:xfrm>
            <a:off x="8099430" y="2173799"/>
            <a:ext cx="3655226" cy="2510401"/>
          </a:xfrm>
          <a:prstGeom prst="rect">
            <a:avLst/>
          </a:prstGeom>
        </p:spPr>
      </p:pic>
    </p:spTree>
    <p:extLst>
      <p:ext uri="{BB962C8B-B14F-4D97-AF65-F5344CB8AC3E}">
        <p14:creationId xmlns:p14="http://schemas.microsoft.com/office/powerpoint/2010/main" val="89352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A329B64C-826F-4053-9A42-0D4B2BCA150F}"/>
              </a:ext>
            </a:extLst>
          </p:cNvPr>
          <p:cNvPicPr>
            <a:picLocks noGrp="1" noChangeAspect="1"/>
          </p:cNvPicPr>
          <p:nvPr>
            <p:ph idx="1"/>
          </p:nvPr>
        </p:nvPicPr>
        <p:blipFill>
          <a:blip r:embed="rId2"/>
          <a:stretch>
            <a:fillRect/>
          </a:stretch>
        </p:blipFill>
        <p:spPr>
          <a:xfrm>
            <a:off x="1023460" y="2035276"/>
            <a:ext cx="10096824" cy="3913331"/>
          </a:xfrm>
        </p:spPr>
      </p:pic>
    </p:spTree>
    <p:extLst>
      <p:ext uri="{BB962C8B-B14F-4D97-AF65-F5344CB8AC3E}">
        <p14:creationId xmlns:p14="http://schemas.microsoft.com/office/powerpoint/2010/main" val="267191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127633-58B3-4BAB-AAC2-7F1E74E1AE77}"/>
              </a:ext>
            </a:extLst>
          </p:cNvPr>
          <p:cNvSpPr>
            <a:spLocks noGrp="1"/>
          </p:cNvSpPr>
          <p:nvPr>
            <p:ph type="title"/>
          </p:nvPr>
        </p:nvSpPr>
        <p:spPr/>
        <p:txBody>
          <a:bodyPr/>
          <a:lstStyle/>
          <a:p>
            <a:r>
              <a:rPr lang="es-ES" dirty="0"/>
              <a:t>Resultados:</a:t>
            </a:r>
            <a:endParaRPr lang="es-EC" dirty="0"/>
          </a:p>
        </p:txBody>
      </p:sp>
      <p:sp>
        <p:nvSpPr>
          <p:cNvPr id="3" name="Marcador de contenido 2">
            <a:extLst>
              <a:ext uri="{FF2B5EF4-FFF2-40B4-BE49-F238E27FC236}">
                <a16:creationId xmlns:a16="http://schemas.microsoft.com/office/drawing/2014/main" id="{6F3A55A0-CF76-4002-A99A-7D2B1FFC862B}"/>
              </a:ext>
            </a:extLst>
          </p:cNvPr>
          <p:cNvSpPr>
            <a:spLocks noGrp="1"/>
          </p:cNvSpPr>
          <p:nvPr>
            <p:ph idx="1"/>
          </p:nvPr>
        </p:nvSpPr>
        <p:spPr/>
        <p:txBody>
          <a:bodyPr/>
          <a:lstStyle/>
          <a:p>
            <a:pPr algn="just"/>
            <a:r>
              <a:rPr lang="es-ES" dirty="0"/>
              <a:t>Beneficiarios directos:  82 personas capacitadas.</a:t>
            </a:r>
          </a:p>
          <a:p>
            <a:pPr algn="just"/>
            <a:r>
              <a:rPr lang="es-ES" dirty="0"/>
              <a:t>Beneficiarios indirectos (familias, socios, compradores, administradores del Centro Cultural Comité del Pueblo) : 468 personas.</a:t>
            </a:r>
          </a:p>
          <a:p>
            <a:pPr algn="just"/>
            <a:r>
              <a:rPr lang="es-ES" dirty="0"/>
              <a:t>8 estudiantes tecnólogos cumplen con sus horas necesarias de vinculación con la sociedad, y además adquieren conocimientos y competencias de enseñanza, con un enfoque de consciencia y equidad social.</a:t>
            </a:r>
          </a:p>
          <a:p>
            <a:pPr algn="just"/>
            <a:r>
              <a:rPr lang="es-ES" dirty="0"/>
              <a:t>Desarrollo de creatividad y marketing digital vinculadas al desarrollo de microempresas y artesanías del sector.</a:t>
            </a:r>
          </a:p>
          <a:p>
            <a:endParaRPr lang="es-ES" dirty="0"/>
          </a:p>
          <a:p>
            <a:endParaRPr lang="es-EC" dirty="0"/>
          </a:p>
        </p:txBody>
      </p:sp>
    </p:spTree>
    <p:extLst>
      <p:ext uri="{BB962C8B-B14F-4D97-AF65-F5344CB8AC3E}">
        <p14:creationId xmlns:p14="http://schemas.microsoft.com/office/powerpoint/2010/main" val="2005715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23B3790-508D-43D1-948B-4F22EF9F75FB}"/>
              </a:ext>
            </a:extLst>
          </p:cNvPr>
          <p:cNvSpPr>
            <a:spLocks noGrp="1"/>
          </p:cNvSpPr>
          <p:nvPr>
            <p:ph type="title"/>
          </p:nvPr>
        </p:nvSpPr>
        <p:spPr/>
        <p:txBody>
          <a:bodyPr/>
          <a:lstStyle/>
          <a:p>
            <a:r>
              <a:rPr lang="es-ES" dirty="0"/>
              <a:t>82 nuevas páginas web comerciales gratuitas</a:t>
            </a:r>
            <a:endParaRPr lang="es-EC" dirty="0"/>
          </a:p>
        </p:txBody>
      </p:sp>
      <p:pic>
        <p:nvPicPr>
          <p:cNvPr id="5" name="Marcador de contenido 4">
            <a:extLst>
              <a:ext uri="{FF2B5EF4-FFF2-40B4-BE49-F238E27FC236}">
                <a16:creationId xmlns:a16="http://schemas.microsoft.com/office/drawing/2014/main" id="{7089D392-14F9-412D-BBD3-7E16E7B7B9E1}"/>
              </a:ext>
            </a:extLst>
          </p:cNvPr>
          <p:cNvPicPr>
            <a:picLocks noGrp="1" noChangeAspect="1"/>
          </p:cNvPicPr>
          <p:nvPr>
            <p:ph idx="1"/>
          </p:nvPr>
        </p:nvPicPr>
        <p:blipFill>
          <a:blip r:embed="rId2"/>
          <a:stretch>
            <a:fillRect/>
          </a:stretch>
        </p:blipFill>
        <p:spPr>
          <a:xfrm>
            <a:off x="1258621" y="2064776"/>
            <a:ext cx="3594869" cy="1958584"/>
          </a:xfrm>
        </p:spPr>
      </p:pic>
      <p:pic>
        <p:nvPicPr>
          <p:cNvPr id="7" name="Imagen 6">
            <a:extLst>
              <a:ext uri="{FF2B5EF4-FFF2-40B4-BE49-F238E27FC236}">
                <a16:creationId xmlns:a16="http://schemas.microsoft.com/office/drawing/2014/main" id="{3C411664-3A58-475B-ADA1-BAA35862A9CD}"/>
              </a:ext>
            </a:extLst>
          </p:cNvPr>
          <p:cNvPicPr>
            <a:picLocks noChangeAspect="1"/>
          </p:cNvPicPr>
          <p:nvPr/>
        </p:nvPicPr>
        <p:blipFill>
          <a:blip r:embed="rId3"/>
          <a:stretch>
            <a:fillRect/>
          </a:stretch>
        </p:blipFill>
        <p:spPr>
          <a:xfrm>
            <a:off x="5697416" y="2180491"/>
            <a:ext cx="3405582" cy="1842869"/>
          </a:xfrm>
          <a:prstGeom prst="rect">
            <a:avLst/>
          </a:prstGeom>
        </p:spPr>
      </p:pic>
      <p:pic>
        <p:nvPicPr>
          <p:cNvPr id="9" name="Imagen 8">
            <a:extLst>
              <a:ext uri="{FF2B5EF4-FFF2-40B4-BE49-F238E27FC236}">
                <a16:creationId xmlns:a16="http://schemas.microsoft.com/office/drawing/2014/main" id="{C2993693-F1FD-4505-B34E-98EBF85DBEAA}"/>
              </a:ext>
            </a:extLst>
          </p:cNvPr>
          <p:cNvPicPr>
            <a:picLocks noChangeAspect="1"/>
          </p:cNvPicPr>
          <p:nvPr/>
        </p:nvPicPr>
        <p:blipFill>
          <a:blip r:embed="rId4"/>
          <a:stretch>
            <a:fillRect/>
          </a:stretch>
        </p:blipFill>
        <p:spPr>
          <a:xfrm>
            <a:off x="1515763" y="4304396"/>
            <a:ext cx="3337727" cy="1958585"/>
          </a:xfrm>
          <a:prstGeom prst="rect">
            <a:avLst/>
          </a:prstGeom>
        </p:spPr>
      </p:pic>
      <p:pic>
        <p:nvPicPr>
          <p:cNvPr id="12" name="Imagen 11">
            <a:extLst>
              <a:ext uri="{FF2B5EF4-FFF2-40B4-BE49-F238E27FC236}">
                <a16:creationId xmlns:a16="http://schemas.microsoft.com/office/drawing/2014/main" id="{040E2450-539D-4CF4-9BC1-2C6A64632173}"/>
              </a:ext>
            </a:extLst>
          </p:cNvPr>
          <p:cNvPicPr>
            <a:picLocks noChangeAspect="1"/>
          </p:cNvPicPr>
          <p:nvPr/>
        </p:nvPicPr>
        <p:blipFill>
          <a:blip r:embed="rId5"/>
          <a:stretch>
            <a:fillRect/>
          </a:stretch>
        </p:blipFill>
        <p:spPr>
          <a:xfrm>
            <a:off x="5765271" y="4301221"/>
            <a:ext cx="3529226" cy="1968051"/>
          </a:xfrm>
          <a:prstGeom prst="rect">
            <a:avLst/>
          </a:prstGeom>
        </p:spPr>
      </p:pic>
    </p:spTree>
    <p:extLst>
      <p:ext uri="{BB962C8B-B14F-4D97-AF65-F5344CB8AC3E}">
        <p14:creationId xmlns:p14="http://schemas.microsoft.com/office/powerpoint/2010/main" val="1120580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63B9FF-4762-4215-B8EE-A6BBFF796CC0}"/>
              </a:ext>
            </a:extLst>
          </p:cNvPr>
          <p:cNvSpPr>
            <a:spLocks noGrp="1"/>
          </p:cNvSpPr>
          <p:nvPr>
            <p:ph type="title"/>
          </p:nvPr>
        </p:nvSpPr>
        <p:spPr/>
        <p:txBody>
          <a:bodyPr/>
          <a:lstStyle/>
          <a:p>
            <a:r>
              <a:rPr lang="es-ES" dirty="0"/>
              <a:t>Transferencia del conocimiento:</a:t>
            </a:r>
            <a:endParaRPr lang="es-EC" dirty="0"/>
          </a:p>
        </p:txBody>
      </p:sp>
      <p:sp>
        <p:nvSpPr>
          <p:cNvPr id="3" name="Marcador de contenido 2">
            <a:extLst>
              <a:ext uri="{FF2B5EF4-FFF2-40B4-BE49-F238E27FC236}">
                <a16:creationId xmlns:a16="http://schemas.microsoft.com/office/drawing/2014/main" id="{307C6DBC-E4B6-41E5-AC71-29CF455920A7}"/>
              </a:ext>
            </a:extLst>
          </p:cNvPr>
          <p:cNvSpPr>
            <a:spLocks noGrp="1"/>
          </p:cNvSpPr>
          <p:nvPr>
            <p:ph idx="1"/>
          </p:nvPr>
        </p:nvSpPr>
        <p:spPr/>
        <p:txBody>
          <a:bodyPr/>
          <a:lstStyle/>
          <a:p>
            <a:pPr algn="just"/>
            <a:r>
              <a:rPr lang="es-EC" sz="20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La transferencia de conocimiento y tecnología se conoce a la transmisión del conocimiento científico y tecnológico generado en las universidades y centros de investigación superior, al tejido social y productivo, en dos ámbitos: </a:t>
            </a:r>
          </a:p>
          <a:p>
            <a:pPr marL="342900" lvl="0" indent="-342900" algn="just">
              <a:lnSpc>
                <a:spcPct val="107000"/>
              </a:lnSpc>
              <a:spcAft>
                <a:spcPts val="800"/>
              </a:spcAft>
              <a:buSzPts val="1000"/>
              <a:buFont typeface="Symbol" panose="05050102010706020507" pitchFamily="18" charset="2"/>
              <a:buChar char=""/>
              <a:tabLst>
                <a:tab pos="457200" algn="l"/>
              </a:tabLst>
            </a:pPr>
            <a:r>
              <a:rPr lang="es-EC" sz="2000" b="1"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Para </a:t>
            </a:r>
            <a:r>
              <a:rPr lang="es-EC" sz="2000" b="1" dirty="0">
                <a:solidFill>
                  <a:srgbClr val="333333"/>
                </a:solidFill>
                <a:latin typeface="Arial" panose="020B0604020202020204" pitchFamily="34" charset="0"/>
                <a:ea typeface="Times New Roman" panose="02020603050405020304" pitchFamily="18" charset="0"/>
                <a:cs typeface="Arial" panose="020B0604020202020204" pitchFamily="34" charset="0"/>
              </a:rPr>
              <a:t>el Instituto Superior Tecnológico, como </a:t>
            </a:r>
            <a:r>
              <a:rPr lang="es-EC" sz="2000" b="1"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centro de generación de conocimiento</a:t>
            </a:r>
            <a:r>
              <a:rPr lang="es-EC" sz="20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 ya que así se consigue incrementar el valor generado por sus investigaciones y dotarlas de aplicación práctica.</a:t>
            </a:r>
            <a:endParaRPr lang="es-EC" sz="2000" dirty="0">
              <a:solidFill>
                <a:srgbClr val="333333"/>
              </a:solidFill>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s-EC" sz="20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Como  la beneficiaria final del proceso de transferencia de conocimiento y tecnología es </a:t>
            </a:r>
            <a:r>
              <a:rPr lang="es-EC" sz="2000" b="1"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la sociedad en general,</a:t>
            </a:r>
            <a:r>
              <a:rPr lang="es-EC" sz="20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 ya que posibilita el desarrollo de una economía basada en el conocimiento, que garantiza el bienestar de los ciudadanos.</a:t>
            </a:r>
            <a:endParaRPr lang="es-EC" sz="2000" dirty="0">
              <a:solidFill>
                <a:srgbClr val="333333"/>
              </a:solidFill>
              <a:effectLst/>
              <a:latin typeface="Arial" panose="020B0604020202020204" pitchFamily="34" charset="0"/>
              <a:ea typeface="Calibri" panose="020F0502020204030204" pitchFamily="34" charset="0"/>
              <a:cs typeface="Arial" panose="020B0604020202020204" pitchFamily="34" charset="0"/>
            </a:endParaRPr>
          </a:p>
          <a:p>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EC" dirty="0"/>
          </a:p>
        </p:txBody>
      </p:sp>
    </p:spTree>
    <p:extLst>
      <p:ext uri="{BB962C8B-B14F-4D97-AF65-F5344CB8AC3E}">
        <p14:creationId xmlns:p14="http://schemas.microsoft.com/office/powerpoint/2010/main" val="2001511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803977-AA88-43C9-9CDE-83C2F6651111}"/>
              </a:ext>
            </a:extLst>
          </p:cNvPr>
          <p:cNvSpPr>
            <a:spLocks noGrp="1"/>
          </p:cNvSpPr>
          <p:nvPr>
            <p:ph type="title"/>
          </p:nvPr>
        </p:nvSpPr>
        <p:spPr/>
        <p:txBody>
          <a:bodyPr/>
          <a:lstStyle/>
          <a:p>
            <a:r>
              <a:rPr lang="es-ES" dirty="0"/>
              <a:t>Conclusiones.</a:t>
            </a:r>
            <a:endParaRPr lang="es-EC" dirty="0"/>
          </a:p>
        </p:txBody>
      </p:sp>
      <p:sp>
        <p:nvSpPr>
          <p:cNvPr id="3" name="Marcador de contenido 2">
            <a:extLst>
              <a:ext uri="{FF2B5EF4-FFF2-40B4-BE49-F238E27FC236}">
                <a16:creationId xmlns:a16="http://schemas.microsoft.com/office/drawing/2014/main" id="{04E48DA8-23BF-4100-887C-888693C6CFB1}"/>
              </a:ext>
            </a:extLst>
          </p:cNvPr>
          <p:cNvSpPr>
            <a:spLocks noGrp="1"/>
          </p:cNvSpPr>
          <p:nvPr>
            <p:ph idx="1"/>
          </p:nvPr>
        </p:nvSpPr>
        <p:spPr/>
        <p:txBody>
          <a:bodyPr>
            <a:normAutofit fontScale="77500" lnSpcReduction="20000"/>
          </a:bodyPr>
          <a:lstStyle/>
          <a:p>
            <a:r>
              <a:rPr lang="es-ES" dirty="0"/>
              <a:t>Cumple en su totalidad con los objetivos planteados como proyecto.</a:t>
            </a:r>
          </a:p>
          <a:p>
            <a:r>
              <a:rPr lang="es-ES" dirty="0"/>
              <a:t>Acorde con las funciones sustantivas de la educación superior.</a:t>
            </a:r>
          </a:p>
          <a:p>
            <a:r>
              <a:rPr lang="es-ES" dirty="0"/>
              <a:t>Cumple con objetivos de la vinculación con la sociedad según el RRA.</a:t>
            </a:r>
          </a:p>
          <a:p>
            <a:r>
              <a:rPr lang="es-ES" dirty="0"/>
              <a:t>100% de beneficiarios capacitados.</a:t>
            </a:r>
          </a:p>
          <a:p>
            <a:r>
              <a:rPr lang="es-ES" dirty="0"/>
              <a:t>Hay un aumento proyectado de un 56% de ventas debido a la nueva herramienta digital adquirida para cada microemprendimiento como artesanía en madera, collares de tagua, elaboración de camisetas y gorras, cerrajería, etc.</a:t>
            </a:r>
          </a:p>
          <a:p>
            <a:r>
              <a:rPr lang="es-ES" dirty="0"/>
              <a:t>Contribuye al desarrollo socioeconómico de la parroquia “El Comité del Pueblo”.</a:t>
            </a:r>
          </a:p>
          <a:p>
            <a:r>
              <a:rPr lang="es-ES" dirty="0"/>
              <a:t>Hay transferencia de conocimientos y tecnología.</a:t>
            </a:r>
          </a:p>
          <a:p>
            <a:r>
              <a:rPr lang="es-ES" dirty="0"/>
              <a:t>Fomenta oportunidades de equidad  económica para los microemprendimientos de los capacitados.</a:t>
            </a:r>
          </a:p>
          <a:p>
            <a:r>
              <a:rPr lang="es-ES" dirty="0"/>
              <a:t>El acceso gratuito a capacitaciones, hace que puedan participar todos los inscritos.</a:t>
            </a:r>
          </a:p>
        </p:txBody>
      </p:sp>
    </p:spTree>
    <p:extLst>
      <p:ext uri="{BB962C8B-B14F-4D97-AF65-F5344CB8AC3E}">
        <p14:creationId xmlns:p14="http://schemas.microsoft.com/office/powerpoint/2010/main" val="130309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52557BB-1C8B-466B-B65D-4DEDF6A98EED}"/>
              </a:ext>
            </a:extLst>
          </p:cNvPr>
          <p:cNvPicPr>
            <a:picLocks noChangeAspect="1"/>
          </p:cNvPicPr>
          <p:nvPr/>
        </p:nvPicPr>
        <p:blipFill>
          <a:blip r:embed="rId2"/>
          <a:stretch>
            <a:fillRect/>
          </a:stretch>
        </p:blipFill>
        <p:spPr>
          <a:xfrm>
            <a:off x="255638" y="825910"/>
            <a:ext cx="11680723" cy="5532659"/>
          </a:xfrm>
          <a:prstGeom prst="rect">
            <a:avLst/>
          </a:prstGeom>
        </p:spPr>
      </p:pic>
      <p:sp>
        <p:nvSpPr>
          <p:cNvPr id="4" name="Rectángulo 3">
            <a:extLst>
              <a:ext uri="{FF2B5EF4-FFF2-40B4-BE49-F238E27FC236}">
                <a16:creationId xmlns:a16="http://schemas.microsoft.com/office/drawing/2014/main" id="{0F36A9B5-837D-49E2-91DA-671C960A5833}"/>
              </a:ext>
            </a:extLst>
          </p:cNvPr>
          <p:cNvSpPr/>
          <p:nvPr/>
        </p:nvSpPr>
        <p:spPr>
          <a:xfrm>
            <a:off x="1873272" y="1860769"/>
            <a:ext cx="7934178" cy="2414373"/>
          </a:xfrm>
          <a:prstGeom prst="rect">
            <a:avLst/>
          </a:prstGeom>
          <a:noFill/>
        </p:spPr>
        <p:txBody>
          <a:bodyPr wrap="none" lIns="91440" tIns="45720" rIns="91440" bIns="45720">
            <a:prstTxWarp prst="textDeflateBottom">
              <a:avLst/>
            </a:prstTxWarp>
            <a:spAutoFit/>
          </a:bodyPr>
          <a:lstStyle/>
          <a:p>
            <a:pPr algn="ctr"/>
            <a:r>
              <a:rPr lang="es-ES" sz="5400" b="1" cap="none" spc="0" dirty="0">
                <a:ln w="13462">
                  <a:solidFill>
                    <a:schemeClr val="bg1"/>
                  </a:solidFill>
                  <a:prstDash val="solid"/>
                </a:ln>
                <a:solidFill>
                  <a:srgbClr val="FFFF00"/>
                </a:solidFill>
                <a:effectLst>
                  <a:outerShdw dist="38100" dir="2700000" algn="bl" rotWithShape="0">
                    <a:schemeClr val="accent5"/>
                  </a:outerShdw>
                </a:effectLst>
                <a:latin typeface="Kristen ITC" panose="03050502040202030202" pitchFamily="66" charset="0"/>
              </a:rPr>
              <a:t>Gracias por su amable atención</a:t>
            </a:r>
          </a:p>
        </p:txBody>
      </p:sp>
    </p:spTree>
    <p:extLst>
      <p:ext uri="{BB962C8B-B14F-4D97-AF65-F5344CB8AC3E}">
        <p14:creationId xmlns:p14="http://schemas.microsoft.com/office/powerpoint/2010/main" val="111680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A83FFAB-AADC-42E5-B3F2-0E6B3C5FFA2D}"/>
              </a:ext>
            </a:extLst>
          </p:cNvPr>
          <p:cNvSpPr>
            <a:spLocks noGrp="1"/>
          </p:cNvSpPr>
          <p:nvPr>
            <p:ph type="title"/>
          </p:nvPr>
        </p:nvSpPr>
        <p:spPr>
          <a:xfrm>
            <a:off x="831850" y="1755336"/>
            <a:ext cx="10515600" cy="2852737"/>
          </a:xfrm>
        </p:spPr>
        <p:txBody>
          <a:bodyPr>
            <a:normAutofit/>
          </a:bodyPr>
          <a:lstStyle/>
          <a:p>
            <a:pPr algn="ctr"/>
            <a:r>
              <a:rPr lang="es-ES" sz="4000" b="0" i="0" dirty="0">
                <a:effectLst/>
                <a:latin typeface="French Script MT" panose="03020402040607040605" pitchFamily="66" charset="0"/>
              </a:rPr>
              <a:t>“Que nadie se haga </a:t>
            </a:r>
            <a:r>
              <a:rPr lang="es-ES" sz="4000" b="0" i="0" strike="noStrike" dirty="0">
                <a:effectLst/>
                <a:latin typeface="French Script MT" panose="03020402040607040605" pitchFamily="66" charset="0"/>
              </a:rPr>
              <a:t>ilusiones</a:t>
            </a:r>
            <a:r>
              <a:rPr lang="es-ES" sz="4000" b="0" i="0" dirty="0">
                <a:effectLst/>
                <a:latin typeface="French Script MT" panose="03020402040607040605" pitchFamily="66" charset="0"/>
              </a:rPr>
              <a:t> de que la simple </a:t>
            </a:r>
            <a:r>
              <a:rPr lang="es-ES" sz="4000" b="0" i="0" strike="noStrike" dirty="0">
                <a:effectLst/>
                <a:latin typeface="French Script MT" panose="03020402040607040605" pitchFamily="66" charset="0"/>
              </a:rPr>
              <a:t>ausencia</a:t>
            </a:r>
            <a:r>
              <a:rPr lang="es-ES" sz="4000" b="0" i="0" dirty="0">
                <a:effectLst/>
                <a:latin typeface="French Script MT" panose="03020402040607040605" pitchFamily="66" charset="0"/>
              </a:rPr>
              <a:t> de guerra, aun siendo tan deseada, sea </a:t>
            </a:r>
            <a:r>
              <a:rPr lang="es-ES" sz="4000" b="0" i="0" strike="noStrike" dirty="0">
                <a:effectLst/>
                <a:latin typeface="French Script MT" panose="03020402040607040605" pitchFamily="66" charset="0"/>
              </a:rPr>
              <a:t>sinónimo</a:t>
            </a:r>
            <a:r>
              <a:rPr lang="es-ES" sz="4000" b="0" i="0" dirty="0">
                <a:effectLst/>
                <a:latin typeface="French Script MT" panose="03020402040607040605" pitchFamily="66" charset="0"/>
              </a:rPr>
              <a:t> de una </a:t>
            </a:r>
            <a:r>
              <a:rPr lang="es-ES" sz="4000" b="0" i="0" strike="noStrike" dirty="0">
                <a:effectLst/>
                <a:latin typeface="French Script MT" panose="03020402040607040605" pitchFamily="66" charset="0"/>
              </a:rPr>
              <a:t>paz</a:t>
            </a:r>
            <a:r>
              <a:rPr lang="es-ES" sz="4000" b="0" i="0" dirty="0">
                <a:effectLst/>
                <a:latin typeface="French Script MT" panose="03020402040607040605" pitchFamily="66" charset="0"/>
              </a:rPr>
              <a:t> verdadera. No hay verdadera </a:t>
            </a:r>
            <a:r>
              <a:rPr lang="es-ES" sz="4000" b="0" i="0" strike="noStrike" dirty="0">
                <a:effectLst/>
                <a:latin typeface="French Script MT" panose="03020402040607040605" pitchFamily="66" charset="0"/>
              </a:rPr>
              <a:t>paz</a:t>
            </a:r>
            <a:r>
              <a:rPr lang="es-ES" sz="4000" b="0" i="0" dirty="0">
                <a:effectLst/>
                <a:latin typeface="French Script MT" panose="03020402040607040605" pitchFamily="66" charset="0"/>
              </a:rPr>
              <a:t> sino viene acompañada de </a:t>
            </a:r>
            <a:r>
              <a:rPr lang="es-ES" sz="4000" b="0" i="0" strike="noStrike" dirty="0">
                <a:effectLst/>
                <a:latin typeface="French Script MT" panose="03020402040607040605" pitchFamily="66" charset="0"/>
              </a:rPr>
              <a:t>equidad</a:t>
            </a:r>
            <a:r>
              <a:rPr lang="es-ES" sz="4000" b="0" i="0" dirty="0">
                <a:effectLst/>
                <a:latin typeface="French Script MT" panose="03020402040607040605" pitchFamily="66" charset="0"/>
              </a:rPr>
              <a:t>, </a:t>
            </a:r>
            <a:r>
              <a:rPr lang="es-ES" sz="4000" b="0" i="0" strike="noStrike" dirty="0">
                <a:effectLst/>
                <a:latin typeface="French Script MT" panose="03020402040607040605" pitchFamily="66" charset="0"/>
              </a:rPr>
              <a:t>verdad</a:t>
            </a:r>
            <a:r>
              <a:rPr lang="es-ES" sz="4000" b="0" i="0" dirty="0">
                <a:effectLst/>
                <a:latin typeface="French Script MT" panose="03020402040607040605" pitchFamily="66" charset="0"/>
              </a:rPr>
              <a:t>, </a:t>
            </a:r>
            <a:r>
              <a:rPr lang="es-ES" sz="4000" b="0" i="0" strike="noStrike" dirty="0">
                <a:effectLst/>
                <a:latin typeface="French Script MT" panose="03020402040607040605" pitchFamily="66" charset="0"/>
              </a:rPr>
              <a:t>justicia</a:t>
            </a:r>
            <a:r>
              <a:rPr lang="es-ES" sz="4000" b="0" i="0" dirty="0">
                <a:effectLst/>
                <a:latin typeface="French Script MT" panose="03020402040607040605" pitchFamily="66" charset="0"/>
              </a:rPr>
              <a:t>, y </a:t>
            </a:r>
            <a:r>
              <a:rPr lang="es-ES" sz="4000" b="0" i="0" strike="noStrike" dirty="0">
                <a:effectLst/>
                <a:latin typeface="French Script MT" panose="03020402040607040605" pitchFamily="66" charset="0"/>
              </a:rPr>
              <a:t>solidaridad</a:t>
            </a:r>
            <a:r>
              <a:rPr lang="es-ES" sz="4000" b="0" i="0" dirty="0">
                <a:effectLst/>
                <a:latin typeface="French Script MT" panose="03020402040607040605" pitchFamily="66" charset="0"/>
              </a:rPr>
              <a:t>.”</a:t>
            </a:r>
            <a:endParaRPr lang="es-EC" sz="4000" dirty="0">
              <a:latin typeface="French Script MT" panose="03020402040607040605" pitchFamily="66" charset="0"/>
            </a:endParaRPr>
          </a:p>
        </p:txBody>
      </p:sp>
      <p:sp>
        <p:nvSpPr>
          <p:cNvPr id="6" name="Marcador de texto 5">
            <a:extLst>
              <a:ext uri="{FF2B5EF4-FFF2-40B4-BE49-F238E27FC236}">
                <a16:creationId xmlns:a16="http://schemas.microsoft.com/office/drawing/2014/main" id="{6A39D127-49C2-4415-BFE2-8ED46494E3F3}"/>
              </a:ext>
            </a:extLst>
          </p:cNvPr>
          <p:cNvSpPr>
            <a:spLocks noGrp="1"/>
          </p:cNvSpPr>
          <p:nvPr>
            <p:ph type="body" idx="1"/>
          </p:nvPr>
        </p:nvSpPr>
        <p:spPr>
          <a:xfrm>
            <a:off x="831850" y="4608073"/>
            <a:ext cx="10515600" cy="1500187"/>
          </a:xfrm>
        </p:spPr>
        <p:txBody>
          <a:bodyPr/>
          <a:lstStyle/>
          <a:p>
            <a:pPr algn="r"/>
            <a:r>
              <a:rPr lang="es-ES" dirty="0"/>
              <a:t>Papa </a:t>
            </a:r>
            <a:r>
              <a:rPr lang="es-ES" dirty="0" err="1"/>
              <a:t>Ioannes</a:t>
            </a:r>
            <a:r>
              <a:rPr lang="es-ES" dirty="0"/>
              <a:t> Paulus II</a:t>
            </a:r>
            <a:endParaRPr lang="es-EC" dirty="0"/>
          </a:p>
        </p:txBody>
      </p:sp>
    </p:spTree>
    <p:extLst>
      <p:ext uri="{BB962C8B-B14F-4D97-AF65-F5344CB8AC3E}">
        <p14:creationId xmlns:p14="http://schemas.microsoft.com/office/powerpoint/2010/main" val="113906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CA0B857C-E1BD-4881-A29B-1C8039679BDF}"/>
              </a:ext>
            </a:extLst>
          </p:cNvPr>
          <p:cNvSpPr>
            <a:spLocks noGrp="1"/>
          </p:cNvSpPr>
          <p:nvPr>
            <p:ph type="ctrTitle"/>
          </p:nvPr>
        </p:nvSpPr>
        <p:spPr/>
        <p:txBody>
          <a:bodyPr>
            <a:normAutofit/>
          </a:bodyPr>
          <a:lstStyle/>
          <a:p>
            <a:br>
              <a:rPr lang="es-EC" dirty="0"/>
            </a:br>
            <a:endParaRPr lang="es-EC" dirty="0"/>
          </a:p>
        </p:txBody>
      </p:sp>
      <p:sp>
        <p:nvSpPr>
          <p:cNvPr id="4" name="Marcador de texto 3">
            <a:extLst>
              <a:ext uri="{FF2B5EF4-FFF2-40B4-BE49-F238E27FC236}">
                <a16:creationId xmlns:a16="http://schemas.microsoft.com/office/drawing/2014/main" id="{E3645132-7A6C-9E4B-BD17-0EA6510A98C7}"/>
              </a:ext>
            </a:extLst>
          </p:cNvPr>
          <p:cNvSpPr>
            <a:spLocks noGrp="1"/>
          </p:cNvSpPr>
          <p:nvPr>
            <p:ph type="subTitle" idx="1"/>
          </p:nvPr>
        </p:nvSpPr>
        <p:spPr>
          <a:xfrm>
            <a:off x="1343497" y="1309130"/>
            <a:ext cx="9144000" cy="1655762"/>
          </a:xfrm>
        </p:spPr>
        <p:txBody>
          <a:bodyPr>
            <a:normAutofit/>
          </a:bodyPr>
          <a:lstStyle/>
          <a:p>
            <a:r>
              <a:rPr lang="es-ES" sz="3200" b="1" dirty="0">
                <a:solidFill>
                  <a:schemeClr val="accent1">
                    <a:lumMod val="75000"/>
                  </a:schemeClr>
                </a:solidFill>
              </a:rPr>
              <a:t>La transferencia de conocimiento en el proyecto de vinculación con la sociedad en cooperación con el “Centro Cultural Comité del Pueblo en Quito</a:t>
            </a:r>
            <a:r>
              <a:rPr lang="es-ES" sz="3200" b="1" dirty="0">
                <a:solidFill>
                  <a:schemeClr val="bg1"/>
                </a:solidFill>
              </a:rPr>
              <a:t>”</a:t>
            </a:r>
            <a:endParaRPr lang="es-EC" sz="3200" dirty="0">
              <a:solidFill>
                <a:srgbClr val="00B0F0"/>
              </a:solidFill>
            </a:endParaRPr>
          </a:p>
        </p:txBody>
      </p:sp>
      <p:pic>
        <p:nvPicPr>
          <p:cNvPr id="7" name="Imagen 6">
            <a:extLst>
              <a:ext uri="{FF2B5EF4-FFF2-40B4-BE49-F238E27FC236}">
                <a16:creationId xmlns:a16="http://schemas.microsoft.com/office/drawing/2014/main" id="{2EE1EF46-E706-4D76-86F4-D47B1C2777C0}"/>
              </a:ext>
            </a:extLst>
          </p:cNvPr>
          <p:cNvPicPr>
            <a:picLocks noChangeAspect="1"/>
          </p:cNvPicPr>
          <p:nvPr/>
        </p:nvPicPr>
        <p:blipFill>
          <a:blip r:embed="rId2"/>
          <a:stretch>
            <a:fillRect/>
          </a:stretch>
        </p:blipFill>
        <p:spPr>
          <a:xfrm>
            <a:off x="1969868" y="4228867"/>
            <a:ext cx="2488456" cy="1655762"/>
          </a:xfrm>
          <a:prstGeom prst="rect">
            <a:avLst/>
          </a:prstGeom>
        </p:spPr>
      </p:pic>
      <p:pic>
        <p:nvPicPr>
          <p:cNvPr id="9" name="Imagen 8">
            <a:extLst>
              <a:ext uri="{FF2B5EF4-FFF2-40B4-BE49-F238E27FC236}">
                <a16:creationId xmlns:a16="http://schemas.microsoft.com/office/drawing/2014/main" id="{652D9C96-B7CB-485E-B550-961FD5312D0F}"/>
              </a:ext>
            </a:extLst>
          </p:cNvPr>
          <p:cNvPicPr>
            <a:picLocks noChangeAspect="1"/>
          </p:cNvPicPr>
          <p:nvPr/>
        </p:nvPicPr>
        <p:blipFill>
          <a:blip r:embed="rId3"/>
          <a:stretch>
            <a:fillRect/>
          </a:stretch>
        </p:blipFill>
        <p:spPr>
          <a:xfrm>
            <a:off x="4444102" y="3659503"/>
            <a:ext cx="2942790" cy="1889367"/>
          </a:xfrm>
          <a:prstGeom prst="rect">
            <a:avLst/>
          </a:prstGeom>
        </p:spPr>
      </p:pic>
      <p:pic>
        <p:nvPicPr>
          <p:cNvPr id="11" name="Imagen 10">
            <a:extLst>
              <a:ext uri="{FF2B5EF4-FFF2-40B4-BE49-F238E27FC236}">
                <a16:creationId xmlns:a16="http://schemas.microsoft.com/office/drawing/2014/main" id="{56F39C26-7450-47CD-882C-A03BE15B7B90}"/>
              </a:ext>
            </a:extLst>
          </p:cNvPr>
          <p:cNvPicPr>
            <a:picLocks noChangeAspect="1"/>
          </p:cNvPicPr>
          <p:nvPr/>
        </p:nvPicPr>
        <p:blipFill>
          <a:blip r:embed="rId4"/>
          <a:stretch>
            <a:fillRect/>
          </a:stretch>
        </p:blipFill>
        <p:spPr>
          <a:xfrm>
            <a:off x="7404356" y="4009565"/>
            <a:ext cx="3263644" cy="2122260"/>
          </a:xfrm>
          <a:prstGeom prst="rect">
            <a:avLst/>
          </a:prstGeom>
        </p:spPr>
      </p:pic>
    </p:spTree>
    <p:extLst>
      <p:ext uri="{BB962C8B-B14F-4D97-AF65-F5344CB8AC3E}">
        <p14:creationId xmlns:p14="http://schemas.microsoft.com/office/powerpoint/2010/main" val="254609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FA58CE8-1356-4340-A491-DE1792A7D749}"/>
              </a:ext>
            </a:extLst>
          </p:cNvPr>
          <p:cNvPicPr>
            <a:picLocks noChangeAspect="1"/>
          </p:cNvPicPr>
          <p:nvPr/>
        </p:nvPicPr>
        <p:blipFill>
          <a:blip r:embed="rId2"/>
          <a:stretch>
            <a:fillRect/>
          </a:stretch>
        </p:blipFill>
        <p:spPr>
          <a:xfrm>
            <a:off x="1249983" y="4001294"/>
            <a:ext cx="7245088" cy="2510335"/>
          </a:xfrm>
          <a:prstGeom prst="rect">
            <a:avLst/>
          </a:prstGeom>
        </p:spPr>
      </p:pic>
      <p:sp>
        <p:nvSpPr>
          <p:cNvPr id="2" name="Título 1">
            <a:extLst>
              <a:ext uri="{FF2B5EF4-FFF2-40B4-BE49-F238E27FC236}">
                <a16:creationId xmlns:a16="http://schemas.microsoft.com/office/drawing/2014/main" id="{9708D714-9313-4849-B92B-8D68F8E42C19}"/>
              </a:ext>
            </a:extLst>
          </p:cNvPr>
          <p:cNvSpPr>
            <a:spLocks noGrp="1"/>
          </p:cNvSpPr>
          <p:nvPr>
            <p:ph type="title"/>
          </p:nvPr>
        </p:nvSpPr>
        <p:spPr/>
        <p:txBody>
          <a:bodyPr/>
          <a:lstStyle/>
          <a:p>
            <a:r>
              <a:rPr lang="es-ES" dirty="0"/>
              <a:t>Contexto:</a:t>
            </a:r>
            <a:endParaRPr lang="es-EC" dirty="0"/>
          </a:p>
        </p:txBody>
      </p:sp>
      <p:sp>
        <p:nvSpPr>
          <p:cNvPr id="3" name="Marcador de contenido 2">
            <a:extLst>
              <a:ext uri="{FF2B5EF4-FFF2-40B4-BE49-F238E27FC236}">
                <a16:creationId xmlns:a16="http://schemas.microsoft.com/office/drawing/2014/main" id="{9B76C72F-56DC-4489-A7E7-C866CE02018B}"/>
              </a:ext>
            </a:extLst>
          </p:cNvPr>
          <p:cNvSpPr>
            <a:spLocks noGrp="1"/>
          </p:cNvSpPr>
          <p:nvPr>
            <p:ph idx="1"/>
          </p:nvPr>
        </p:nvSpPr>
        <p:spPr>
          <a:xfrm>
            <a:off x="697523" y="1253331"/>
            <a:ext cx="10515600" cy="4351338"/>
          </a:xfrm>
        </p:spPr>
        <p:txBody>
          <a:bodyPr>
            <a:normAutofit/>
          </a:bodyPr>
          <a:lstStyle/>
          <a:p>
            <a:pPr algn="just"/>
            <a:r>
              <a:rPr lang="es-ES" sz="1800" dirty="0"/>
              <a:t>El Comité del Pueblo es una de las 32 parroquias urbanas del Cantón Quito, situada al norte del DMQ, </a:t>
            </a:r>
            <a:r>
              <a:rPr lang="es-EC" sz="1800" dirty="0"/>
              <a:t>aglutina varios segmentos sociales y etnias. El Comité del Pueblo atrajo a la población migrante del norte del país. A partir de los 90, el Comité se pobló por familias afroecuatorianas (5,8%), mestizas (86%) e indígenas (2%). Además, el lugar desarrolló un alto nivel comercial. Actualmente, el 16% de la población es dueña de su propio negocio y el 56% trabaja en los locales comerciales de la zona, según el último censo tiene un índice de desarrollo humano de 0,79, que contempla la esperanza de vida, los años de escolarización y el ingreso per cápita)</a:t>
            </a:r>
          </a:p>
          <a:p>
            <a:pPr algn="just"/>
            <a:r>
              <a:rPr lang="es-EC" sz="1800" dirty="0"/>
              <a:t>El Centro Cultural Comité del Pueblo, es una asociación de residentes de la parroquia, fue conformada para desarrollar talleres, capacitaciones, eventos culturales como danza, teatro y fomentar la cultura del sector.</a:t>
            </a:r>
          </a:p>
        </p:txBody>
      </p:sp>
      <p:pic>
        <p:nvPicPr>
          <p:cNvPr id="6" name="Imagen 5">
            <a:extLst>
              <a:ext uri="{FF2B5EF4-FFF2-40B4-BE49-F238E27FC236}">
                <a16:creationId xmlns:a16="http://schemas.microsoft.com/office/drawing/2014/main" id="{85515B21-C66F-488C-B03F-5B522E8C6EAF}"/>
              </a:ext>
            </a:extLst>
          </p:cNvPr>
          <p:cNvPicPr>
            <a:picLocks noChangeAspect="1"/>
          </p:cNvPicPr>
          <p:nvPr/>
        </p:nvPicPr>
        <p:blipFill>
          <a:blip r:embed="rId3"/>
          <a:stretch>
            <a:fillRect/>
          </a:stretch>
        </p:blipFill>
        <p:spPr>
          <a:xfrm>
            <a:off x="9094985" y="4030166"/>
            <a:ext cx="1847032" cy="2462709"/>
          </a:xfrm>
          <a:prstGeom prst="rect">
            <a:avLst/>
          </a:prstGeom>
        </p:spPr>
      </p:pic>
    </p:spTree>
    <p:extLst>
      <p:ext uri="{BB962C8B-B14F-4D97-AF65-F5344CB8AC3E}">
        <p14:creationId xmlns:p14="http://schemas.microsoft.com/office/powerpoint/2010/main" val="370512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62ACD4-ABE0-4FEC-89EC-EA6C0BFFFB47}"/>
              </a:ext>
            </a:extLst>
          </p:cNvPr>
          <p:cNvSpPr>
            <a:spLocks noGrp="1"/>
          </p:cNvSpPr>
          <p:nvPr>
            <p:ph type="title"/>
          </p:nvPr>
        </p:nvSpPr>
        <p:spPr>
          <a:xfrm>
            <a:off x="838200" y="708537"/>
            <a:ext cx="10515600" cy="1325563"/>
          </a:xfrm>
        </p:spPr>
        <p:txBody>
          <a:bodyPr>
            <a:normAutofit fontScale="90000"/>
          </a:bodyPr>
          <a:lstStyle/>
          <a:p>
            <a:r>
              <a:rPr lang="es-ES" dirty="0"/>
              <a:t>El proyecto de vinculación y su relación con las funciones sustantivas de la educación superior:</a:t>
            </a:r>
            <a:endParaRPr lang="es-EC" dirty="0"/>
          </a:p>
        </p:txBody>
      </p:sp>
      <p:sp>
        <p:nvSpPr>
          <p:cNvPr id="3" name="Marcador de contenido 2">
            <a:extLst>
              <a:ext uri="{FF2B5EF4-FFF2-40B4-BE49-F238E27FC236}">
                <a16:creationId xmlns:a16="http://schemas.microsoft.com/office/drawing/2014/main" id="{0462157A-BC26-458F-BC87-6528B2242C6E}"/>
              </a:ext>
            </a:extLst>
          </p:cNvPr>
          <p:cNvSpPr>
            <a:spLocks noGrp="1"/>
          </p:cNvSpPr>
          <p:nvPr>
            <p:ph idx="1"/>
          </p:nvPr>
        </p:nvSpPr>
        <p:spPr>
          <a:xfrm>
            <a:off x="838200" y="2152357"/>
            <a:ext cx="10515600" cy="3997106"/>
          </a:xfrm>
        </p:spPr>
        <p:txBody>
          <a:bodyPr>
            <a:normAutofit lnSpcReduction="10000"/>
          </a:bodyPr>
          <a:lstStyle/>
          <a:p>
            <a:pPr algn="just"/>
            <a:r>
              <a:rPr lang="es-ES" sz="1800" b="0" i="0" u="none" strike="noStrike" baseline="0" dirty="0">
                <a:solidFill>
                  <a:srgbClr val="000000"/>
                </a:solidFill>
                <a:latin typeface="Cambria" panose="02040503050406030204" pitchFamily="18" charset="0"/>
              </a:rPr>
              <a:t>Vinculación.- La vinculación con la sociedad, como función sustantiva, genera capacidades e intercambio de conocimientos acorde a los dominios académicos de las IES para garantizar la construcción de respuestas efectivas a las necesidades y desafíos de su entorno. Contribuye con la pertinencia del quehacer educativo, mejorando la calidad de vida, el medio ambiente, el desarrollo productivo y la preservación, difusión y enriquecimiento de las culturas y saberes. </a:t>
            </a:r>
          </a:p>
          <a:p>
            <a:pPr algn="just"/>
            <a:r>
              <a:rPr lang="es-ES" sz="1800" b="0" i="0" u="none" strike="noStrike" baseline="0" dirty="0">
                <a:solidFill>
                  <a:srgbClr val="000000"/>
                </a:solidFill>
                <a:latin typeface="Cambria" panose="02040503050406030204" pitchFamily="18" charset="0"/>
              </a:rPr>
              <a:t>Se desarrolla mediante un conjunto de planes, programas, proyectos e iniciativas de interés público, planificadas, ejecutadas, monitoreadas y evaluadas de manera sistemática por las IES, tales como: servicio comunitario, prestación de servicios especializados, consultorías, educación continua, gestión de redes, cooperación y desarrollo, difusión y distribución del saber; que permitan la democratización del conocimiento y el desarrollo de la innovación social. </a:t>
            </a:r>
            <a:endParaRPr lang="es-ES" sz="1800" dirty="0">
              <a:solidFill>
                <a:srgbClr val="000000"/>
              </a:solidFill>
              <a:latin typeface="Cambria" panose="02040503050406030204" pitchFamily="18" charset="0"/>
            </a:endParaRPr>
          </a:p>
          <a:p>
            <a:pPr algn="just"/>
            <a:r>
              <a:rPr lang="es-ES" sz="1800" b="0" i="0" u="none" strike="noStrike" baseline="0" dirty="0">
                <a:solidFill>
                  <a:srgbClr val="000000"/>
                </a:solidFill>
                <a:latin typeface="Cambria" panose="02040503050406030204" pitchFamily="18" charset="0"/>
              </a:rPr>
              <a:t>La vinculación con la sociedad se articula con la función sustantiva de docencia, para la formación integral de los estudiantes, que complementan la teoría con la práctica en los procesos de enseñanza-aprendizaje, promoviendo espacios de experiencia vivencial y reflexión crítica. Se articula con la investigación, al posibilitar la identificación de necesidades y la formulación de preguntas que alimenten las líneas, programas y proyectos de investigación; y, al propiciar el uso social del conocimiento científico y los saberes</a:t>
            </a:r>
            <a:r>
              <a:rPr lang="es-ES" sz="1800" b="1" i="0" u="none" strike="noStrike" baseline="0" dirty="0">
                <a:solidFill>
                  <a:srgbClr val="000000"/>
                </a:solidFill>
                <a:latin typeface="Cambria" panose="02040503050406030204" pitchFamily="18" charset="0"/>
              </a:rPr>
              <a:t>. </a:t>
            </a:r>
            <a:endParaRPr lang="es-EC" dirty="0"/>
          </a:p>
        </p:txBody>
      </p:sp>
    </p:spTree>
    <p:extLst>
      <p:ext uri="{BB962C8B-B14F-4D97-AF65-F5344CB8AC3E}">
        <p14:creationId xmlns:p14="http://schemas.microsoft.com/office/powerpoint/2010/main" val="4207472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FDE845-B6B1-4F8F-A881-49636CC24846}"/>
              </a:ext>
            </a:extLst>
          </p:cNvPr>
          <p:cNvSpPr>
            <a:spLocks noGrp="1"/>
          </p:cNvSpPr>
          <p:nvPr>
            <p:ph type="title"/>
          </p:nvPr>
        </p:nvSpPr>
        <p:spPr/>
        <p:txBody>
          <a:bodyPr/>
          <a:lstStyle/>
          <a:p>
            <a:r>
              <a:rPr lang="es-ES" dirty="0"/>
              <a:t>Marco legal:</a:t>
            </a:r>
            <a:endParaRPr lang="es-EC" dirty="0"/>
          </a:p>
        </p:txBody>
      </p:sp>
      <p:pic>
        <p:nvPicPr>
          <p:cNvPr id="5" name="Marcador de contenido 4">
            <a:extLst>
              <a:ext uri="{FF2B5EF4-FFF2-40B4-BE49-F238E27FC236}">
                <a16:creationId xmlns:a16="http://schemas.microsoft.com/office/drawing/2014/main" id="{0D423B87-4AD7-486D-8696-7F963A7B07F3}"/>
              </a:ext>
            </a:extLst>
          </p:cNvPr>
          <p:cNvPicPr>
            <a:picLocks noGrp="1" noChangeAspect="1"/>
          </p:cNvPicPr>
          <p:nvPr>
            <p:ph idx="1"/>
          </p:nvPr>
        </p:nvPicPr>
        <p:blipFill>
          <a:blip r:embed="rId2"/>
          <a:stretch>
            <a:fillRect/>
          </a:stretch>
        </p:blipFill>
        <p:spPr>
          <a:xfrm>
            <a:off x="4069069" y="964780"/>
            <a:ext cx="5961152" cy="3477895"/>
          </a:xfrm>
        </p:spPr>
      </p:pic>
      <p:pic>
        <p:nvPicPr>
          <p:cNvPr id="6" name="Imagen 5">
            <a:extLst>
              <a:ext uri="{FF2B5EF4-FFF2-40B4-BE49-F238E27FC236}">
                <a16:creationId xmlns:a16="http://schemas.microsoft.com/office/drawing/2014/main" id="{9CBD789C-3746-4B21-AC05-98E9A2D9E107}"/>
              </a:ext>
            </a:extLst>
          </p:cNvPr>
          <p:cNvPicPr>
            <a:picLocks noChangeAspect="1"/>
          </p:cNvPicPr>
          <p:nvPr/>
        </p:nvPicPr>
        <p:blipFill>
          <a:blip r:embed="rId3"/>
          <a:stretch>
            <a:fillRect/>
          </a:stretch>
        </p:blipFill>
        <p:spPr>
          <a:xfrm>
            <a:off x="1682262" y="4515130"/>
            <a:ext cx="8228571" cy="1123810"/>
          </a:xfrm>
          <a:prstGeom prst="rect">
            <a:avLst/>
          </a:prstGeom>
        </p:spPr>
      </p:pic>
      <p:pic>
        <p:nvPicPr>
          <p:cNvPr id="8" name="Imagen 7">
            <a:extLst>
              <a:ext uri="{FF2B5EF4-FFF2-40B4-BE49-F238E27FC236}">
                <a16:creationId xmlns:a16="http://schemas.microsoft.com/office/drawing/2014/main" id="{07AEBEFB-0EF3-4E1C-A155-8D0F3A0FF84A}"/>
              </a:ext>
            </a:extLst>
          </p:cNvPr>
          <p:cNvPicPr>
            <a:picLocks noChangeAspect="1"/>
          </p:cNvPicPr>
          <p:nvPr/>
        </p:nvPicPr>
        <p:blipFill>
          <a:blip r:embed="rId4"/>
          <a:stretch>
            <a:fillRect/>
          </a:stretch>
        </p:blipFill>
        <p:spPr>
          <a:xfrm rot="19569238">
            <a:off x="1215833" y="2126813"/>
            <a:ext cx="2475607" cy="1463314"/>
          </a:xfrm>
          <a:prstGeom prst="rect">
            <a:avLst/>
          </a:prstGeom>
        </p:spPr>
      </p:pic>
    </p:spTree>
    <p:extLst>
      <p:ext uri="{BB962C8B-B14F-4D97-AF65-F5344CB8AC3E}">
        <p14:creationId xmlns:p14="http://schemas.microsoft.com/office/powerpoint/2010/main" val="200930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contenido 9">
            <a:extLst>
              <a:ext uri="{FF2B5EF4-FFF2-40B4-BE49-F238E27FC236}">
                <a16:creationId xmlns:a16="http://schemas.microsoft.com/office/drawing/2014/main" id="{F1C3497D-51A7-46E6-9959-69D4F3E3AD11}"/>
              </a:ext>
            </a:extLst>
          </p:cNvPr>
          <p:cNvPicPr>
            <a:picLocks noGrp="1" noChangeAspect="1"/>
          </p:cNvPicPr>
          <p:nvPr>
            <p:ph idx="1"/>
          </p:nvPr>
        </p:nvPicPr>
        <p:blipFill>
          <a:blip r:embed="rId2"/>
          <a:stretch>
            <a:fillRect/>
          </a:stretch>
        </p:blipFill>
        <p:spPr>
          <a:xfrm>
            <a:off x="6529213" y="987425"/>
            <a:ext cx="3669864" cy="5139303"/>
          </a:xfrm>
        </p:spPr>
      </p:pic>
      <p:sp>
        <p:nvSpPr>
          <p:cNvPr id="11" name="Flecha: a la derecha 10">
            <a:extLst>
              <a:ext uri="{FF2B5EF4-FFF2-40B4-BE49-F238E27FC236}">
                <a16:creationId xmlns:a16="http://schemas.microsoft.com/office/drawing/2014/main" id="{D0E176E0-67E9-42F3-84AF-CBE800553A38}"/>
              </a:ext>
            </a:extLst>
          </p:cNvPr>
          <p:cNvSpPr/>
          <p:nvPr/>
        </p:nvSpPr>
        <p:spPr>
          <a:xfrm>
            <a:off x="1561512" y="2179948"/>
            <a:ext cx="4101275" cy="19137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DOCUMENTOS APROBATORIOS</a:t>
            </a:r>
            <a:endParaRPr lang="es-EC" dirty="0"/>
          </a:p>
        </p:txBody>
      </p:sp>
    </p:spTree>
    <p:extLst>
      <p:ext uri="{BB962C8B-B14F-4D97-AF65-F5344CB8AC3E}">
        <p14:creationId xmlns:p14="http://schemas.microsoft.com/office/powerpoint/2010/main" val="115512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B9589D8E-EB39-45A1-9CAE-13D0314298BA}"/>
              </a:ext>
            </a:extLst>
          </p:cNvPr>
          <p:cNvSpPr>
            <a:spLocks noGrp="1"/>
          </p:cNvSpPr>
          <p:nvPr>
            <p:ph type="title"/>
          </p:nvPr>
        </p:nvSpPr>
        <p:spPr/>
        <p:txBody>
          <a:bodyPr/>
          <a:lstStyle/>
          <a:p>
            <a:r>
              <a:rPr lang="es-ES" dirty="0"/>
              <a:t>Objetivo General:</a:t>
            </a:r>
            <a:endParaRPr lang="es-EC" dirty="0"/>
          </a:p>
        </p:txBody>
      </p:sp>
      <p:sp>
        <p:nvSpPr>
          <p:cNvPr id="6" name="Marcador de contenido 5">
            <a:extLst>
              <a:ext uri="{FF2B5EF4-FFF2-40B4-BE49-F238E27FC236}">
                <a16:creationId xmlns:a16="http://schemas.microsoft.com/office/drawing/2014/main" id="{7E6CFA1D-C15C-4BD2-B480-45A304D47071}"/>
              </a:ext>
            </a:extLst>
          </p:cNvPr>
          <p:cNvSpPr>
            <a:spLocks noGrp="1"/>
          </p:cNvSpPr>
          <p:nvPr>
            <p:ph idx="1"/>
          </p:nvPr>
        </p:nvSpPr>
        <p:spPr/>
        <p:txBody>
          <a:bodyPr/>
          <a:lstStyle/>
          <a:p>
            <a:pPr marL="0" indent="0" algn="ctr">
              <a:spcBef>
                <a:spcPct val="0"/>
              </a:spcBef>
              <a:buNone/>
            </a:pPr>
            <a:r>
              <a:rPr lang="es-ES" sz="4400" dirty="0">
                <a:latin typeface="+mj-lt"/>
                <a:ea typeface="+mj-ea"/>
                <a:cs typeface="+mj-cs"/>
              </a:rPr>
              <a:t>Capacitar a micro emprendedores en el diseño y creación de páginas web, mediante   la plataforma WordPress para que los micro emprendedores creen y mantengan sus páginas web, las mismas que les permitirá dar a conocer sus productos y servicios en el internet.</a:t>
            </a:r>
            <a:endParaRPr lang="es-EC" sz="4400" dirty="0">
              <a:latin typeface="+mj-lt"/>
              <a:ea typeface="+mj-ea"/>
              <a:cs typeface="+mj-cs"/>
            </a:endParaRPr>
          </a:p>
        </p:txBody>
      </p:sp>
      <p:pic>
        <p:nvPicPr>
          <p:cNvPr id="3" name="Imagen 2">
            <a:extLst>
              <a:ext uri="{FF2B5EF4-FFF2-40B4-BE49-F238E27FC236}">
                <a16:creationId xmlns:a16="http://schemas.microsoft.com/office/drawing/2014/main" id="{39F3422A-5737-47EF-9145-8E4BC055459C}"/>
              </a:ext>
            </a:extLst>
          </p:cNvPr>
          <p:cNvPicPr>
            <a:picLocks noChangeAspect="1"/>
          </p:cNvPicPr>
          <p:nvPr/>
        </p:nvPicPr>
        <p:blipFill>
          <a:blip r:embed="rId2"/>
          <a:stretch>
            <a:fillRect/>
          </a:stretch>
        </p:blipFill>
        <p:spPr>
          <a:xfrm>
            <a:off x="8697291" y="5465020"/>
            <a:ext cx="1797207" cy="1027855"/>
          </a:xfrm>
          <a:prstGeom prst="rect">
            <a:avLst/>
          </a:prstGeom>
        </p:spPr>
      </p:pic>
    </p:spTree>
    <p:extLst>
      <p:ext uri="{BB962C8B-B14F-4D97-AF65-F5344CB8AC3E}">
        <p14:creationId xmlns:p14="http://schemas.microsoft.com/office/powerpoint/2010/main" val="142977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479D0A17-843C-41A1-A4D6-81E882DA42AA}"/>
              </a:ext>
            </a:extLst>
          </p:cNvPr>
          <p:cNvPicPr>
            <a:picLocks noGrp="1" noChangeAspect="1"/>
          </p:cNvPicPr>
          <p:nvPr>
            <p:ph idx="1"/>
          </p:nvPr>
        </p:nvPicPr>
        <p:blipFill>
          <a:blip r:embed="rId2"/>
          <a:stretch>
            <a:fillRect/>
          </a:stretch>
        </p:blipFill>
        <p:spPr>
          <a:xfrm>
            <a:off x="1263463" y="961519"/>
            <a:ext cx="3912524" cy="2467481"/>
          </a:xfrm>
        </p:spPr>
      </p:pic>
      <p:pic>
        <p:nvPicPr>
          <p:cNvPr id="9" name="Imagen 8">
            <a:extLst>
              <a:ext uri="{FF2B5EF4-FFF2-40B4-BE49-F238E27FC236}">
                <a16:creationId xmlns:a16="http://schemas.microsoft.com/office/drawing/2014/main" id="{0C7B2DDC-7F8F-43A2-9426-2F54164A93AD}"/>
              </a:ext>
            </a:extLst>
          </p:cNvPr>
          <p:cNvPicPr>
            <a:picLocks noChangeAspect="1"/>
          </p:cNvPicPr>
          <p:nvPr/>
        </p:nvPicPr>
        <p:blipFill>
          <a:blip r:embed="rId3"/>
          <a:stretch>
            <a:fillRect/>
          </a:stretch>
        </p:blipFill>
        <p:spPr>
          <a:xfrm>
            <a:off x="3771669" y="3057415"/>
            <a:ext cx="3912523" cy="3339223"/>
          </a:xfrm>
          <a:prstGeom prst="rect">
            <a:avLst/>
          </a:prstGeom>
        </p:spPr>
      </p:pic>
      <p:pic>
        <p:nvPicPr>
          <p:cNvPr id="11" name="Imagen 10">
            <a:extLst>
              <a:ext uri="{FF2B5EF4-FFF2-40B4-BE49-F238E27FC236}">
                <a16:creationId xmlns:a16="http://schemas.microsoft.com/office/drawing/2014/main" id="{31A44A0E-2779-4265-ADEC-A8CB0D90C2EA}"/>
              </a:ext>
            </a:extLst>
          </p:cNvPr>
          <p:cNvPicPr>
            <a:picLocks noChangeAspect="1"/>
          </p:cNvPicPr>
          <p:nvPr/>
        </p:nvPicPr>
        <p:blipFill>
          <a:blip r:embed="rId4"/>
          <a:stretch>
            <a:fillRect/>
          </a:stretch>
        </p:blipFill>
        <p:spPr>
          <a:xfrm>
            <a:off x="7016015" y="1363800"/>
            <a:ext cx="4714286" cy="3009524"/>
          </a:xfrm>
          <a:prstGeom prst="rect">
            <a:avLst/>
          </a:prstGeom>
        </p:spPr>
      </p:pic>
    </p:spTree>
    <p:extLst>
      <p:ext uri="{BB962C8B-B14F-4D97-AF65-F5344CB8AC3E}">
        <p14:creationId xmlns:p14="http://schemas.microsoft.com/office/powerpoint/2010/main" val="279223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610</TotalTime>
  <Words>1066</Words>
  <Application>Microsoft Office PowerPoint</Application>
  <PresentationFormat>Panorámica</PresentationFormat>
  <Paragraphs>53</Paragraphs>
  <Slides>17</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17</vt:i4>
      </vt:variant>
    </vt:vector>
  </HeadingPairs>
  <TitlesOfParts>
    <vt:vector size="25" baseType="lpstr">
      <vt:lpstr>Arial</vt:lpstr>
      <vt:lpstr>Calibri</vt:lpstr>
      <vt:lpstr>Calibri Light</vt:lpstr>
      <vt:lpstr>Cambria</vt:lpstr>
      <vt:lpstr>French Script MT</vt:lpstr>
      <vt:lpstr>Kristen ITC</vt:lpstr>
      <vt:lpstr>Symbol</vt:lpstr>
      <vt:lpstr>Tema de Office</vt:lpstr>
      <vt:lpstr>"Casos exitosos de transferencia tecnológica en el ámbito de la formación técnica y tecnológica, relacionado a proyectos de vinculación con la sociedad"</vt:lpstr>
      <vt:lpstr>“Que nadie se haga ilusiones de que la simple ausencia de guerra, aun siendo tan deseada, sea sinónimo de una paz verdadera. No hay verdadera paz sino viene acompañada de equidad, verdad, justicia, y solidaridad.”</vt:lpstr>
      <vt:lpstr> </vt:lpstr>
      <vt:lpstr>Contexto:</vt:lpstr>
      <vt:lpstr>El proyecto de vinculación y su relación con las funciones sustantivas de la educación superior:</vt:lpstr>
      <vt:lpstr>Marco legal:</vt:lpstr>
      <vt:lpstr>Presentación de PowerPoint</vt:lpstr>
      <vt:lpstr>Objetivo General:</vt:lpstr>
      <vt:lpstr>Presentación de PowerPoint</vt:lpstr>
      <vt:lpstr>Componentes del proyecto:</vt:lpstr>
      <vt:lpstr>Principales actividades:</vt:lpstr>
      <vt:lpstr>Presentación de PowerPoint</vt:lpstr>
      <vt:lpstr>Resultados:</vt:lpstr>
      <vt:lpstr>82 nuevas páginas web comerciales gratuitas</vt:lpstr>
      <vt:lpstr>Transferencia del conocimiento:</vt:lpstr>
      <vt:lpstr>Conclusiones.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dc:title>
  <dc:creator>Diego Fernando Tapia Campos</dc:creator>
  <cp:lastModifiedBy>Pancho</cp:lastModifiedBy>
  <cp:revision>29</cp:revision>
  <dcterms:created xsi:type="dcterms:W3CDTF">2020-03-11T17:20:05Z</dcterms:created>
  <dcterms:modified xsi:type="dcterms:W3CDTF">2021-08-03T12:32:18Z</dcterms:modified>
</cp:coreProperties>
</file>